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02-Sep-20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371600"/>
            <a:ext cx="7239000" cy="990600"/>
          </a:xfrm>
        </p:spPr>
        <p:txBody>
          <a:bodyPr>
            <a:normAutofit fontScale="90000"/>
          </a:bodyPr>
          <a:lstStyle/>
          <a:p>
            <a:r>
              <a:rPr lang="en-US" b="1" dirty="0" smtClean="0"/>
              <a:t> </a:t>
            </a:r>
            <a:r>
              <a:rPr lang="en-US" b="1" dirty="0"/>
              <a:t> </a:t>
            </a:r>
            <a:r>
              <a:rPr lang="en-US" b="1" dirty="0" smtClean="0"/>
              <a:t>     Trade </a:t>
            </a:r>
            <a:r>
              <a:rPr lang="en-US" b="1" dirty="0"/>
              <a:t>discount and cash discount</a:t>
            </a:r>
            <a:endParaRPr lang="en-US" dirty="0"/>
          </a:p>
        </p:txBody>
      </p:sp>
      <p:sp>
        <p:nvSpPr>
          <p:cNvPr id="3" name="Subtitle 2"/>
          <p:cNvSpPr>
            <a:spLocks noGrp="1"/>
          </p:cNvSpPr>
          <p:nvPr>
            <p:ph type="subTitle" idx="1"/>
          </p:nvPr>
        </p:nvSpPr>
        <p:spPr>
          <a:xfrm>
            <a:off x="304800" y="2362200"/>
            <a:ext cx="8534400" cy="4191000"/>
          </a:xfrm>
          <a:solidFill>
            <a:srgbClr val="FF0000"/>
          </a:solidFill>
          <a:ln w="76200">
            <a:solidFill>
              <a:schemeClr val="tx1"/>
            </a:solidFill>
          </a:ln>
        </p:spPr>
        <p:txBody>
          <a:bodyPr>
            <a:normAutofit/>
          </a:bodyPr>
          <a:lstStyle/>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81000"/>
            <a:ext cx="2362200" cy="1224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6192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1897175067"/>
              </p:ext>
            </p:extLst>
          </p:nvPr>
        </p:nvGraphicFramePr>
        <p:xfrm>
          <a:off x="381000" y="2438400"/>
          <a:ext cx="8534400" cy="3904266"/>
        </p:xfrm>
        <a:graphic>
          <a:graphicData uri="http://schemas.openxmlformats.org/drawingml/2006/table">
            <a:tbl>
              <a:tblPr firstRow="1" firstCol="1" bandRow="1">
                <a:tableStyleId>{5C22544A-7EE6-4342-B048-85BDC9FD1C3A}</a:tableStyleId>
              </a:tblPr>
              <a:tblGrid>
                <a:gridCol w="2844800"/>
                <a:gridCol w="2844800"/>
                <a:gridCol w="2844800"/>
              </a:tblGrid>
              <a:tr h="1301422">
                <a:tc>
                  <a:txBody>
                    <a:bodyPr/>
                    <a:lstStyle/>
                    <a:p>
                      <a:pPr marL="0" marR="0">
                        <a:lnSpc>
                          <a:spcPct val="115000"/>
                        </a:lnSpc>
                        <a:spcBef>
                          <a:spcPts val="0"/>
                        </a:spcBef>
                        <a:spcAft>
                          <a:spcPts val="0"/>
                        </a:spcAft>
                      </a:pPr>
                      <a:r>
                        <a:rPr lang="en-US" sz="1150">
                          <a:effectLst/>
                        </a:rPr>
                        <a:t>Meaning</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Discount offered on purchase of goods.</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Discount for making payment.</a:t>
                      </a:r>
                      <a:endParaRPr lang="en-US" sz="1100">
                        <a:effectLst/>
                        <a:latin typeface="Calibri"/>
                        <a:ea typeface="Calibri"/>
                        <a:cs typeface="Kartika"/>
                      </a:endParaRPr>
                    </a:p>
                  </a:txBody>
                  <a:tcPr marL="76200" marR="76200" marT="76200" marB="76200"/>
                </a:tc>
              </a:tr>
              <a:tr h="1783870">
                <a:tc>
                  <a:txBody>
                    <a:bodyPr/>
                    <a:lstStyle/>
                    <a:p>
                      <a:pPr marL="0" marR="0">
                        <a:lnSpc>
                          <a:spcPct val="115000"/>
                        </a:lnSpc>
                        <a:spcBef>
                          <a:spcPts val="0"/>
                        </a:spcBef>
                        <a:spcAft>
                          <a:spcPts val="0"/>
                        </a:spcAft>
                      </a:pPr>
                      <a:r>
                        <a:rPr lang="en-US" sz="1150">
                          <a:effectLst/>
                        </a:rPr>
                        <a:t>Recording in books</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dirty="0">
                          <a:effectLst/>
                        </a:rPr>
                        <a:t>Not recorded in accounting books</a:t>
                      </a:r>
                      <a:endParaRPr lang="en-US" sz="1100" dirty="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Recorded in cash book either on debit or credit side depending on discount provided or received.</a:t>
                      </a:r>
                      <a:endParaRPr lang="en-US" sz="1100">
                        <a:effectLst/>
                        <a:latin typeface="Calibri"/>
                        <a:ea typeface="Calibri"/>
                        <a:cs typeface="Kartika"/>
                      </a:endParaRPr>
                    </a:p>
                  </a:txBody>
                  <a:tcPr marL="76200" marR="76200" marT="76200" marB="76200"/>
                </a:tc>
              </a:tr>
              <a:tr h="818974">
                <a:tc>
                  <a:txBody>
                    <a:bodyPr/>
                    <a:lstStyle/>
                    <a:p>
                      <a:pPr marL="0" marR="0">
                        <a:lnSpc>
                          <a:spcPct val="115000"/>
                        </a:lnSpc>
                        <a:spcBef>
                          <a:spcPts val="0"/>
                        </a:spcBef>
                        <a:spcAft>
                          <a:spcPts val="0"/>
                        </a:spcAft>
                      </a:pPr>
                      <a:r>
                        <a:rPr lang="en-US" sz="1150">
                          <a:effectLst/>
                        </a:rPr>
                        <a:t>Purpose</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Encourage increase in sale.</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dirty="0">
                          <a:effectLst/>
                        </a:rPr>
                        <a:t>Encourage on time payment.</a:t>
                      </a:r>
                      <a:endParaRPr lang="en-US" sz="1100" dirty="0">
                        <a:effectLst/>
                        <a:latin typeface="Calibri"/>
                        <a:ea typeface="Calibri"/>
                        <a:cs typeface="Kartika"/>
                      </a:endParaRPr>
                    </a:p>
                  </a:txBody>
                  <a:tcPr marL="76200" marR="76200" marT="76200" marB="76200"/>
                </a:tc>
              </a:tr>
            </a:tbl>
          </a:graphicData>
        </a:graphic>
      </p:graphicFrame>
    </p:spTree>
    <p:extLst>
      <p:ext uri="{BB962C8B-B14F-4D97-AF65-F5344CB8AC3E}">
        <p14:creationId xmlns:p14="http://schemas.microsoft.com/office/powerpoint/2010/main" val="88588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81000"/>
            <a:ext cx="2362200" cy="1224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9766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990600" y="2044005"/>
            <a:ext cx="7543800" cy="369332"/>
          </a:xfrm>
          <a:prstGeom prst="rect">
            <a:avLst/>
          </a:prstGeom>
        </p:spPr>
        <p:txBody>
          <a:bodyPr wrap="square">
            <a:spAutoFit/>
          </a:bodyPr>
          <a:lstStyle/>
          <a:p>
            <a:pPr algn="just"/>
            <a:r>
              <a:rPr lang="en-US" dirty="0" smtClean="0">
                <a:solidFill>
                  <a:srgbClr val="1E314F"/>
                </a:solidFill>
                <a:latin typeface="Source Sans Pro"/>
              </a:rPr>
              <a:t>.</a:t>
            </a:r>
            <a:endParaRPr lang="en-US" dirty="0">
              <a:solidFill>
                <a:srgbClr val="1E314F"/>
              </a:solidFill>
              <a:latin typeface="Source Sans Pro"/>
            </a:endParaRPr>
          </a:p>
        </p:txBody>
      </p:sp>
      <p:sp>
        <p:nvSpPr>
          <p:cNvPr id="2" name="Rectangle 1"/>
          <p:cNvSpPr/>
          <p:nvPr/>
        </p:nvSpPr>
        <p:spPr>
          <a:xfrm>
            <a:off x="1752600" y="1605030"/>
            <a:ext cx="5106180" cy="369332"/>
          </a:xfrm>
          <a:prstGeom prst="rect">
            <a:avLst/>
          </a:prstGeom>
        </p:spPr>
        <p:txBody>
          <a:bodyPr wrap="square">
            <a:spAutoFit/>
          </a:bodyPr>
          <a:lstStyle/>
          <a:p>
            <a:r>
              <a:rPr lang="en-US" b="1" dirty="0"/>
              <a:t>R</a:t>
            </a:r>
            <a:r>
              <a:rPr lang="en-US" b="1" dirty="0" smtClean="0"/>
              <a:t>eturn </a:t>
            </a:r>
            <a:r>
              <a:rPr lang="en-US" b="1" dirty="0"/>
              <a:t>inwards and </a:t>
            </a:r>
            <a:r>
              <a:rPr lang="en-US" b="1" dirty="0" smtClean="0"/>
              <a:t>Return </a:t>
            </a:r>
            <a:r>
              <a:rPr lang="en-US" b="1" dirty="0"/>
              <a:t>outwards.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97681666"/>
              </p:ext>
            </p:extLst>
          </p:nvPr>
        </p:nvGraphicFramePr>
        <p:xfrm>
          <a:off x="533400" y="1974362"/>
          <a:ext cx="8382000" cy="4197838"/>
        </p:xfrm>
        <a:graphic>
          <a:graphicData uri="http://schemas.openxmlformats.org/drawingml/2006/table">
            <a:tbl>
              <a:tblPr firstRow="1" firstCol="1" bandRow="1">
                <a:tableStyleId>{5C22544A-7EE6-4342-B048-85BDC9FD1C3A}</a:tableStyleId>
              </a:tblPr>
              <a:tblGrid>
                <a:gridCol w="2794000"/>
                <a:gridCol w="2794000"/>
                <a:gridCol w="2794000"/>
              </a:tblGrid>
              <a:tr h="1596566">
                <a:tc>
                  <a:txBody>
                    <a:bodyPr/>
                    <a:lstStyle/>
                    <a:p>
                      <a:pPr marL="0" marR="0">
                        <a:lnSpc>
                          <a:spcPct val="115000"/>
                        </a:lnSpc>
                        <a:spcBef>
                          <a:spcPts val="0"/>
                        </a:spcBef>
                        <a:spcAft>
                          <a:spcPts val="0"/>
                        </a:spcAft>
                      </a:pPr>
                      <a:r>
                        <a:rPr lang="en-US" sz="1150">
                          <a:effectLst/>
                        </a:rPr>
                        <a:t>Meaning</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Goods returned to business by their customers</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Goods purchased by business are returned to the suppliers.</a:t>
                      </a:r>
                      <a:endParaRPr lang="en-US" sz="1100">
                        <a:effectLst/>
                        <a:latin typeface="Calibri"/>
                        <a:ea typeface="Calibri"/>
                        <a:cs typeface="Kartika"/>
                      </a:endParaRPr>
                    </a:p>
                  </a:txBody>
                  <a:tcPr marL="76200" marR="76200" marT="76200" marB="76200"/>
                </a:tc>
              </a:tr>
              <a:tr h="1004706">
                <a:tc>
                  <a:txBody>
                    <a:bodyPr/>
                    <a:lstStyle/>
                    <a:p>
                      <a:pPr marL="0" marR="0">
                        <a:lnSpc>
                          <a:spcPct val="115000"/>
                        </a:lnSpc>
                        <a:spcBef>
                          <a:spcPts val="0"/>
                        </a:spcBef>
                        <a:spcAft>
                          <a:spcPts val="0"/>
                        </a:spcAft>
                      </a:pPr>
                      <a:r>
                        <a:rPr lang="en-US" sz="1150">
                          <a:effectLst/>
                        </a:rPr>
                        <a:t>Balance</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It has debit balance.</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It has credit balance.</a:t>
                      </a:r>
                      <a:endParaRPr lang="en-US" sz="1100">
                        <a:effectLst/>
                        <a:latin typeface="Calibri"/>
                        <a:ea typeface="Calibri"/>
                        <a:cs typeface="Kartika"/>
                      </a:endParaRPr>
                    </a:p>
                  </a:txBody>
                  <a:tcPr marL="76200" marR="76200" marT="76200" marB="76200"/>
                </a:tc>
              </a:tr>
              <a:tr h="1596566">
                <a:tc>
                  <a:txBody>
                    <a:bodyPr/>
                    <a:lstStyle/>
                    <a:p>
                      <a:pPr marL="0" marR="0">
                        <a:lnSpc>
                          <a:spcPct val="115000"/>
                        </a:lnSpc>
                        <a:spcBef>
                          <a:spcPts val="0"/>
                        </a:spcBef>
                        <a:spcAft>
                          <a:spcPts val="0"/>
                        </a:spcAft>
                      </a:pPr>
                      <a:r>
                        <a:rPr lang="en-US" sz="1150">
                          <a:effectLst/>
                        </a:rPr>
                        <a:t>Treatment</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Deducted from Sales in the Trading Account.</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dirty="0">
                          <a:effectLst/>
                        </a:rPr>
                        <a:t>Deducted from Purchases in the Trading Account.</a:t>
                      </a:r>
                      <a:endParaRPr lang="en-US" sz="1100" dirty="0">
                        <a:effectLst/>
                        <a:latin typeface="Calibri"/>
                        <a:ea typeface="Calibri"/>
                        <a:cs typeface="Kartika"/>
                      </a:endParaRPr>
                    </a:p>
                  </a:txBody>
                  <a:tcPr marL="76200" marR="76200" marT="76200" marB="76200"/>
                </a:tc>
              </a:tr>
            </a:tbl>
          </a:graphicData>
        </a:graphic>
      </p:graphicFrame>
    </p:spTree>
    <p:extLst>
      <p:ext uri="{BB962C8B-B14F-4D97-AF65-F5344CB8AC3E}">
        <p14:creationId xmlns:p14="http://schemas.microsoft.com/office/powerpoint/2010/main" val="351244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9775103"/>
              </p:ext>
            </p:extLst>
          </p:nvPr>
        </p:nvGraphicFramePr>
        <p:xfrm>
          <a:off x="533400" y="1066800"/>
          <a:ext cx="8305800" cy="5410201"/>
        </p:xfrm>
        <a:graphic>
          <a:graphicData uri="http://schemas.openxmlformats.org/drawingml/2006/table">
            <a:tbl>
              <a:tblPr firstRow="1" firstCol="1" bandRow="1">
                <a:tableStyleId>{5C22544A-7EE6-4342-B048-85BDC9FD1C3A}</a:tableStyleId>
              </a:tblPr>
              <a:tblGrid>
                <a:gridCol w="2768600"/>
                <a:gridCol w="2768600"/>
                <a:gridCol w="2768600"/>
              </a:tblGrid>
              <a:tr h="938089">
                <a:tc>
                  <a:txBody>
                    <a:bodyPr/>
                    <a:lstStyle/>
                    <a:p>
                      <a:pPr marL="0" marR="0">
                        <a:lnSpc>
                          <a:spcPct val="115000"/>
                        </a:lnSpc>
                        <a:spcBef>
                          <a:spcPts val="0"/>
                        </a:spcBef>
                        <a:spcAft>
                          <a:spcPts val="0"/>
                        </a:spcAft>
                      </a:pPr>
                      <a:r>
                        <a:rPr lang="en-US" sz="1150">
                          <a:effectLst/>
                        </a:rPr>
                        <a:t>Balance</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It has debit balance.</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It has credit balance.</a:t>
                      </a:r>
                      <a:endParaRPr lang="en-US" sz="1100">
                        <a:effectLst/>
                        <a:latin typeface="Calibri"/>
                        <a:ea typeface="Calibri"/>
                        <a:cs typeface="Kartika"/>
                      </a:endParaRPr>
                    </a:p>
                  </a:txBody>
                  <a:tcPr marL="76200" marR="76200" marT="76200" marB="76200"/>
                </a:tc>
              </a:tr>
              <a:tr h="1490704">
                <a:tc>
                  <a:txBody>
                    <a:bodyPr/>
                    <a:lstStyle/>
                    <a:p>
                      <a:pPr marL="0" marR="0">
                        <a:lnSpc>
                          <a:spcPct val="115000"/>
                        </a:lnSpc>
                        <a:spcBef>
                          <a:spcPts val="0"/>
                        </a:spcBef>
                        <a:spcAft>
                          <a:spcPts val="0"/>
                        </a:spcAft>
                      </a:pPr>
                      <a:r>
                        <a:rPr lang="en-US" sz="1150">
                          <a:effectLst/>
                        </a:rPr>
                        <a:t>Treatment</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Deducted from Sales in the Trading Account.</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Deducted from Purchases in the Trading Account.</a:t>
                      </a:r>
                      <a:endParaRPr lang="en-US" sz="1100">
                        <a:effectLst/>
                        <a:latin typeface="Calibri"/>
                        <a:ea typeface="Calibri"/>
                        <a:cs typeface="Kartika"/>
                      </a:endParaRPr>
                    </a:p>
                  </a:txBody>
                  <a:tcPr marL="76200" marR="76200" marT="76200" marB="76200"/>
                </a:tc>
              </a:tr>
              <a:tr h="1490704">
                <a:tc>
                  <a:txBody>
                    <a:bodyPr/>
                    <a:lstStyle/>
                    <a:p>
                      <a:pPr marL="0" marR="0">
                        <a:lnSpc>
                          <a:spcPct val="115000"/>
                        </a:lnSpc>
                        <a:spcBef>
                          <a:spcPts val="0"/>
                        </a:spcBef>
                        <a:spcAft>
                          <a:spcPts val="0"/>
                        </a:spcAft>
                      </a:pPr>
                      <a:r>
                        <a:rPr lang="en-US" sz="1150">
                          <a:effectLst/>
                        </a:rPr>
                        <a:t>Issued</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Credit note is prepared by the seller.</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Debit note is prepared by the buyer.</a:t>
                      </a:r>
                      <a:endParaRPr lang="en-US" sz="1100">
                        <a:effectLst/>
                        <a:latin typeface="Calibri"/>
                        <a:ea typeface="Calibri"/>
                        <a:cs typeface="Kartika"/>
                      </a:endParaRPr>
                    </a:p>
                  </a:txBody>
                  <a:tcPr marL="76200" marR="76200" marT="76200" marB="76200"/>
                </a:tc>
              </a:tr>
              <a:tr h="1490704">
                <a:tc>
                  <a:txBody>
                    <a:bodyPr/>
                    <a:lstStyle/>
                    <a:p>
                      <a:pPr marL="0" marR="0">
                        <a:lnSpc>
                          <a:spcPct val="115000"/>
                        </a:lnSpc>
                        <a:spcBef>
                          <a:spcPts val="0"/>
                        </a:spcBef>
                        <a:spcAft>
                          <a:spcPts val="0"/>
                        </a:spcAft>
                      </a:pPr>
                      <a:r>
                        <a:rPr lang="en-US" sz="1150">
                          <a:effectLst/>
                        </a:rPr>
                        <a:t>Reduction</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a:effectLst/>
                        </a:rPr>
                        <a:t>Reduces the payment from the Debtors.</a:t>
                      </a:r>
                      <a:endParaRPr lang="en-US" sz="1100">
                        <a:effectLst/>
                        <a:latin typeface="Calibri"/>
                        <a:ea typeface="Calibri"/>
                        <a:cs typeface="Kartika"/>
                      </a:endParaRPr>
                    </a:p>
                  </a:txBody>
                  <a:tcPr marL="76200" marR="76200" marT="76200" marB="76200"/>
                </a:tc>
                <a:tc>
                  <a:txBody>
                    <a:bodyPr/>
                    <a:lstStyle/>
                    <a:p>
                      <a:pPr marL="0" marR="0">
                        <a:lnSpc>
                          <a:spcPct val="115000"/>
                        </a:lnSpc>
                        <a:spcBef>
                          <a:spcPts val="0"/>
                        </a:spcBef>
                        <a:spcAft>
                          <a:spcPts val="0"/>
                        </a:spcAft>
                      </a:pPr>
                      <a:r>
                        <a:rPr lang="en-US" sz="1150" dirty="0">
                          <a:effectLst/>
                        </a:rPr>
                        <a:t>Reduces the payment made to the Creditors.</a:t>
                      </a:r>
                      <a:endParaRPr lang="en-US" sz="1100" dirty="0">
                        <a:effectLst/>
                        <a:latin typeface="Calibri"/>
                        <a:ea typeface="Calibri"/>
                        <a:cs typeface="Kartika"/>
                      </a:endParaRPr>
                    </a:p>
                  </a:txBody>
                  <a:tcPr marL="76200" marR="76200" marT="76200" marB="76200"/>
                </a:tc>
              </a:tr>
            </a:tbl>
          </a:graphicData>
        </a:graphic>
      </p:graphicFrame>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81000"/>
            <a:ext cx="2362200" cy="1224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6192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237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7467600" cy="369332"/>
          </a:xfrm>
          <a:prstGeom prst="rect">
            <a:avLst/>
          </a:prstGeom>
        </p:spPr>
        <p:txBody>
          <a:bodyPr wrap="square">
            <a:spAutoFit/>
          </a:bodyPr>
          <a:lstStyle/>
          <a:p>
            <a:pPr algn="just"/>
            <a:r>
              <a:rPr lang="en-US" dirty="0" smtClean="0">
                <a:solidFill>
                  <a:srgbClr val="1E314F"/>
                </a:solidFill>
                <a:latin typeface="Source Sans Pro"/>
              </a:rPr>
              <a:t>.                                        Petty Cash Book</a:t>
            </a:r>
            <a:endParaRPr lang="en-US" b="0" i="0" dirty="0">
              <a:solidFill>
                <a:srgbClr val="1E314F"/>
              </a:solidFill>
              <a:effectLst/>
              <a:latin typeface="Source Sans Pro"/>
            </a:endParaRPr>
          </a:p>
        </p:txBody>
      </p:sp>
      <p:sp>
        <p:nvSpPr>
          <p:cNvPr id="3" name="Rectangle 2"/>
          <p:cNvSpPr/>
          <p:nvPr/>
        </p:nvSpPr>
        <p:spPr>
          <a:xfrm>
            <a:off x="381000" y="2209800"/>
            <a:ext cx="8458200" cy="3323987"/>
          </a:xfrm>
          <a:prstGeom prst="rect">
            <a:avLst/>
          </a:prstGeom>
        </p:spPr>
        <p:txBody>
          <a:bodyPr wrap="square">
            <a:spAutoFit/>
          </a:bodyPr>
          <a:lstStyle/>
          <a:p>
            <a:r>
              <a:rPr lang="en-US" dirty="0"/>
              <a:t>Petty Cash Book is used for recording payment of petty expenses, which are of smaller denominations like postage, stationery, conveyance, refreshment, etc. Person who maintains petty cash book is known as petty cashier and these small expenses are termed as petty expenses.</a:t>
            </a:r>
            <a:br>
              <a:rPr lang="en-US" dirty="0"/>
            </a:br>
            <a:r>
              <a:rPr lang="en-US" dirty="0"/>
              <a:t>It is prepared by two methods:</a:t>
            </a:r>
            <a:br>
              <a:rPr lang="en-US" dirty="0"/>
            </a:br>
            <a:r>
              <a:rPr lang="en-US" dirty="0"/>
              <a:t>1. </a:t>
            </a:r>
            <a:r>
              <a:rPr lang="en-US" sz="2400" dirty="0">
                <a:solidFill>
                  <a:srgbClr val="FF0000"/>
                </a:solidFill>
              </a:rPr>
              <a:t>Ordinary system</a:t>
            </a:r>
            <a:r>
              <a:rPr lang="en-US" dirty="0"/>
              <a:t>: In this case, a fixed sum of money is paid to petty cashier for the payment of petty expenses and after spending the whole amount, the account is submitted by the petty cashier to the main cashier.</a:t>
            </a:r>
            <a:br>
              <a:rPr lang="en-US" dirty="0"/>
            </a:br>
            <a:r>
              <a:rPr lang="en-US" dirty="0"/>
              <a:t>2</a:t>
            </a:r>
            <a:r>
              <a:rPr lang="en-US" sz="2400" dirty="0">
                <a:solidFill>
                  <a:srgbClr val="FF0000"/>
                </a:solidFill>
              </a:rPr>
              <a:t>. </a:t>
            </a:r>
            <a:r>
              <a:rPr lang="en-US" sz="2400" dirty="0" err="1">
                <a:solidFill>
                  <a:srgbClr val="FF0000"/>
                </a:solidFill>
              </a:rPr>
              <a:t>Imprest</a:t>
            </a:r>
            <a:r>
              <a:rPr lang="en-US" sz="2400" dirty="0">
                <a:solidFill>
                  <a:srgbClr val="FF0000"/>
                </a:solidFill>
              </a:rPr>
              <a:t> system</a:t>
            </a:r>
            <a:r>
              <a:rPr lang="en-US" dirty="0"/>
              <a:t>: In this case, a fixed sum of the money is given to the petty cashier in the beginning of a period and at the end of the period the amount spent by him is reimbursed, so that he has a fixed amount in the beginning of every new period</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81000"/>
            <a:ext cx="2362200" cy="1224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6192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823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1" y="1752599"/>
            <a:ext cx="8458199" cy="2800767"/>
          </a:xfrm>
          <a:prstGeom prst="rect">
            <a:avLst/>
          </a:prstGeom>
        </p:spPr>
        <p:txBody>
          <a:bodyPr wrap="square">
            <a:spAutoFit/>
          </a:bodyPr>
          <a:lstStyle/>
          <a:p>
            <a:r>
              <a:rPr lang="en-US" b="1" dirty="0"/>
              <a:t>:</a:t>
            </a:r>
            <a:r>
              <a:rPr lang="en-US" dirty="0"/>
              <a:t> </a:t>
            </a:r>
            <a:r>
              <a:rPr lang="en-US" sz="3200" b="1" dirty="0" err="1"/>
              <a:t>Imprest</a:t>
            </a:r>
            <a:r>
              <a:rPr lang="en-US" sz="3200" b="1" dirty="0"/>
              <a:t> amount </a:t>
            </a:r>
            <a:r>
              <a:rPr lang="en-US" dirty="0"/>
              <a:t>is an amount of money given by the main cashier to the petty cashier in the beginning of a period. At the end of the period, the amount spent by the petty cashier gets reimbursed in such a manner, that he has the same amount of cash in hand in the beginning of next period. For example, if the main cashier gives an </a:t>
            </a:r>
            <a:r>
              <a:rPr lang="en-US" dirty="0" err="1"/>
              <a:t>imprest</a:t>
            </a:r>
            <a:r>
              <a:rPr lang="en-US" dirty="0"/>
              <a:t> amount of Rs 1,000 to the petty cashier on April 01, 2011 and at the end of the month the petty expenses amount to be Rs 850, which is spent by the petty cashier during the month. In this case, Rs 850 will be reimbursed, so, that on May 01, 2011, the petty cashier will have Rs 1,000 at his disposable to meet petty expenses for the next month</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61925"/>
            <a:ext cx="1066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1" y="381000"/>
            <a:ext cx="2362200" cy="1224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142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646331"/>
          </a:xfrm>
          <a:prstGeom prst="rect">
            <a:avLst/>
          </a:prstGeom>
        </p:spPr>
        <p:txBody>
          <a:bodyPr>
            <a:spAutoFit/>
          </a:bodyPr>
          <a:lstStyle/>
          <a:p>
            <a:r>
              <a:rPr lang="en-US" dirty="0"/>
              <a:t/>
            </a:r>
            <a:br>
              <a:rPr lang="en-US" dirty="0"/>
            </a:br>
            <a:endParaRPr lang="en-US" dirty="0"/>
          </a:p>
        </p:txBody>
      </p:sp>
    </p:spTree>
    <p:extLst>
      <p:ext uri="{BB962C8B-B14F-4D97-AF65-F5344CB8AC3E}">
        <p14:creationId xmlns:p14="http://schemas.microsoft.com/office/powerpoint/2010/main" val="185178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8327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223</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Trade discount and cash discount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 DOCUMENTS</dc:title>
  <dc:creator>Signature</dc:creator>
  <cp:lastModifiedBy>Signature</cp:lastModifiedBy>
  <cp:revision>10</cp:revision>
  <dcterms:created xsi:type="dcterms:W3CDTF">2006-08-16T00:00:00Z</dcterms:created>
  <dcterms:modified xsi:type="dcterms:W3CDTF">2020-09-02T06:44:24Z</dcterms:modified>
</cp:coreProperties>
</file>